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D3CA1AD-78AE-44B7-A645-7D11A9B5C59E}" type="datetimeFigureOut">
              <a:rPr lang="cs-CZ" smtClean="0"/>
              <a:t>04.11.2017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93D9661-63BF-4643-939E-FBDC8C7F4DD9}" type="slidenum">
              <a:rPr lang="cs-CZ" smtClean="0"/>
              <a:t>‹#›</a:t>
            </a:fld>
            <a:endParaRPr lang="cs-CZ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84532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A1AD-78AE-44B7-A645-7D11A9B5C59E}" type="datetimeFigureOut">
              <a:rPr lang="cs-CZ" smtClean="0"/>
              <a:t>04.11.2017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9661-63BF-4643-939E-FBDC8C7F4D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1743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A1AD-78AE-44B7-A645-7D11A9B5C59E}" type="datetimeFigureOut">
              <a:rPr lang="cs-CZ" smtClean="0"/>
              <a:t>04.11.2017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9661-63BF-4643-939E-FBDC8C7F4D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9853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A1AD-78AE-44B7-A645-7D11A9B5C59E}" type="datetimeFigureOut">
              <a:rPr lang="cs-CZ" smtClean="0"/>
              <a:t>04.11.2017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9661-63BF-4643-939E-FBDC8C7F4DD9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4959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A1AD-78AE-44B7-A645-7D11A9B5C59E}" type="datetimeFigureOut">
              <a:rPr lang="cs-CZ" smtClean="0"/>
              <a:t>04.11.2017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9661-63BF-4643-939E-FBDC8C7F4D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659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A1AD-78AE-44B7-A645-7D11A9B5C59E}" type="datetimeFigureOut">
              <a:rPr lang="cs-CZ" smtClean="0"/>
              <a:t>04.11.2017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9661-63BF-4643-939E-FBDC8C7F4D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4726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A1AD-78AE-44B7-A645-7D11A9B5C59E}" type="datetimeFigureOut">
              <a:rPr lang="cs-CZ" smtClean="0"/>
              <a:t>04.11.2017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9661-63BF-4643-939E-FBDC8C7F4D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903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A1AD-78AE-44B7-A645-7D11A9B5C59E}" type="datetimeFigureOut">
              <a:rPr lang="cs-CZ" smtClean="0"/>
              <a:t>04.11.2017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9661-63BF-4643-939E-FBDC8C7F4D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5990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A1AD-78AE-44B7-A645-7D11A9B5C59E}" type="datetimeFigureOut">
              <a:rPr lang="cs-CZ" smtClean="0"/>
              <a:t>04.11.2017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9661-63BF-4643-939E-FBDC8C7F4D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705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A1AD-78AE-44B7-A645-7D11A9B5C59E}" type="datetimeFigureOut">
              <a:rPr lang="cs-CZ" smtClean="0"/>
              <a:t>04.11.2017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9661-63BF-4643-939E-FBDC8C7F4D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5919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A1AD-78AE-44B7-A645-7D11A9B5C59E}" type="datetimeFigureOut">
              <a:rPr lang="cs-CZ" smtClean="0"/>
              <a:t>04.11.2017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9661-63BF-4643-939E-FBDC8C7F4D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374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A1AD-78AE-44B7-A645-7D11A9B5C59E}" type="datetimeFigureOut">
              <a:rPr lang="cs-CZ" smtClean="0"/>
              <a:t>04.11.2017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9661-63BF-4643-939E-FBDC8C7F4D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2236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A1AD-78AE-44B7-A645-7D11A9B5C59E}" type="datetimeFigureOut">
              <a:rPr lang="cs-CZ" smtClean="0"/>
              <a:t>04.11.2017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9661-63BF-4643-939E-FBDC8C7F4D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5213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A1AD-78AE-44B7-A645-7D11A9B5C59E}" type="datetimeFigureOut">
              <a:rPr lang="cs-CZ" smtClean="0"/>
              <a:t>04.11.2017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9661-63BF-4643-939E-FBDC8C7F4D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344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A1AD-78AE-44B7-A645-7D11A9B5C59E}" type="datetimeFigureOut">
              <a:rPr lang="cs-CZ" smtClean="0"/>
              <a:t>04.11.2017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9661-63BF-4643-939E-FBDC8C7F4D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4003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A1AD-78AE-44B7-A645-7D11A9B5C59E}" type="datetimeFigureOut">
              <a:rPr lang="cs-CZ" smtClean="0"/>
              <a:t>04.11.2017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9661-63BF-4643-939E-FBDC8C7F4D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188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A1AD-78AE-44B7-A645-7D11A9B5C59E}" type="datetimeFigureOut">
              <a:rPr lang="cs-CZ" smtClean="0"/>
              <a:t>04.11.2017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9661-63BF-4643-939E-FBDC8C7F4D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0083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D3CA1AD-78AE-44B7-A645-7D11A9B5C59E}" type="datetimeFigureOut">
              <a:rPr lang="cs-CZ" smtClean="0"/>
              <a:t>04.11.2017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93D9661-63BF-4643-939E-FBDC8C7F4D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413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cs.wikipedia.org/wiki/Acquis_communautaire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D1BED7-0C10-414A-872A-6FBBFC9F42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Co vás může potkat při tlumočení?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8F2E331-0AD3-4F28-A9F1-30E1FA979C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Ne každý řečík je ideálním mluvčím s ortoepií</a:t>
            </a:r>
          </a:p>
        </p:txBody>
      </p:sp>
    </p:spTree>
    <p:extLst>
      <p:ext uri="{BB962C8B-B14F-4D97-AF65-F5344CB8AC3E}">
        <p14:creationId xmlns:p14="http://schemas.microsoft.com/office/powerpoint/2010/main" val="314835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C58901-6481-4482-AACC-0FA381827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2e. Hláska „H“ a „CH“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B6CBD7-9188-46EA-A38A-5E3FAD92BC2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Výslovnost jazyků píšících azbukou, nemající hlásku „H“ nahrazují hláskou „CH“. Hlásku „CH“ má sotva 10 řečí.</a:t>
            </a:r>
          </a:p>
          <a:p>
            <a:r>
              <a:rPr lang="cs-CZ" dirty="0"/>
              <a:t>V italské výslovnosti jsou hlásky „CH“ vyslovovány jako „K“</a:t>
            </a:r>
          </a:p>
          <a:p>
            <a:r>
              <a:rPr lang="cs-CZ" dirty="0"/>
              <a:t>Ve španělské výslovnosti „H“ na začátku slova se nečte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1740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B3AFA8-4C44-4793-A83E-AE6E10EC6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F56F0A5-211F-4098-9677-F7A173CC94D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Táta mnoho buchet má, </a:t>
            </a:r>
          </a:p>
          <a:p>
            <a:pPr marL="0" indent="0">
              <a:buNone/>
            </a:pPr>
            <a:r>
              <a:rPr lang="cs-CZ" dirty="0"/>
              <a:t>Chutné buchty nám teď dá. </a:t>
            </a:r>
          </a:p>
          <a:p>
            <a:pPr marL="0" indent="0">
              <a:buNone/>
            </a:pPr>
            <a:r>
              <a:rPr lang="cs-CZ" dirty="0"/>
              <a:t>Michal buchty ochutnal, </a:t>
            </a:r>
          </a:p>
          <a:p>
            <a:pPr marL="0" indent="0">
              <a:buNone/>
            </a:pPr>
            <a:r>
              <a:rPr lang="cs-CZ" dirty="0"/>
              <a:t>Pět buchet tam jen nechal.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0211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73C710-21D4-4788-9170-E70DF2D83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Koktavost (</a:t>
            </a:r>
            <a:r>
              <a:rPr lang="cs-CZ" dirty="0" err="1"/>
              <a:t>Balbuties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7C2D13-2DDE-4A9E-8D5D-962B72BA89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Porucha plynulosti ve slovním projevu. Zadrhávání na začátku slov, první hláska či slabika každé věty se čte vícekrát</a:t>
            </a:r>
          </a:p>
          <a:p>
            <a:r>
              <a:rPr lang="cs-CZ" dirty="0"/>
              <a:t>Neplést s ni Ninini nebo nesnese se se sestrou</a:t>
            </a:r>
          </a:p>
          <a:p>
            <a:r>
              <a:rPr lang="cs-CZ" dirty="0"/>
              <a:t>p-p-pročpak to děláš, p-p-potvůrko p-p-podivná…………….Ronja, dcera loupežníka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6984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0261C1-A8B1-486D-9B13-23699A59D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brebtavost, </a:t>
            </a:r>
            <a:r>
              <a:rPr lang="cs-CZ" dirty="0" err="1"/>
              <a:t>logorhoea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2F3ECCF-E55D-4432-8550-8F5BC9D37EE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Tempo řeči je natolik zrychlené, že je až narušena plynulost řeči. Výpadky slabik a slov,  řeč se stává až nesrozumitelnou.</a:t>
            </a:r>
          </a:p>
          <a:p>
            <a:r>
              <a:rPr lang="cs-CZ" dirty="0"/>
              <a:t>Například ráno pokud přijdou děti do školky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Zachování smyslu a srozumitelnosti textu – komentátoři fotbalových zápasů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3724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F7FA80-6B48-45B4-B7F5-70FBB21F6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577" y="685800"/>
            <a:ext cx="10825106" cy="1151965"/>
          </a:xfrm>
        </p:spPr>
        <p:txBody>
          <a:bodyPr>
            <a:normAutofit/>
          </a:bodyPr>
          <a:lstStyle/>
          <a:p>
            <a:r>
              <a:rPr lang="cs-CZ" dirty="0"/>
              <a:t>5. Huhňavost (</a:t>
            </a:r>
            <a:r>
              <a:rPr lang="cs-CZ" dirty="0" err="1"/>
              <a:t>rhinolalie</a:t>
            </a:r>
            <a:r>
              <a:rPr lang="cs-CZ" dirty="0"/>
              <a:t>, </a:t>
            </a:r>
            <a:r>
              <a:rPr lang="cs-CZ" dirty="0" err="1"/>
              <a:t>nasolalie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78FAD51-1330-4843-B601-2E8BF9A5294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Porucha zvuku řeči v důsledku nedostatečné funkce patrohltanového uzávěru .  Jde o změnu rezonance a zvuku hlásek . „Nosový“ přízvuk. </a:t>
            </a:r>
          </a:p>
          <a:p>
            <a:r>
              <a:rPr lang="cs-CZ" dirty="0"/>
              <a:t>Zvláštním případem je vada vnějších mluvidel, kdy člověk nemluví s otevřenými ústy vpřed, ale mluví koutek úst (Saša Vondra), má zadrátovanou čelist, mluví do </a:t>
            </a:r>
            <a:r>
              <a:rPr lang="cs-CZ" dirty="0" err="1"/>
              <a:t>zkreslovače</a:t>
            </a:r>
            <a:r>
              <a:rPr lang="cs-CZ" dirty="0"/>
              <a:t> hlasu a podobně,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7570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2A30EC-0191-42DD-A084-E918BCFEB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0E1586-8770-43AE-82F8-F00D0ED7E63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Znám křišťálovou studánku, </a:t>
            </a:r>
            <a:br>
              <a:rPr lang="cs-CZ" dirty="0"/>
            </a:br>
            <a:r>
              <a:rPr lang="cs-CZ" dirty="0"/>
              <a:t>kde nejhlubší je les, </a:t>
            </a:r>
            <a:br>
              <a:rPr lang="cs-CZ" dirty="0"/>
            </a:br>
            <a:r>
              <a:rPr lang="cs-CZ" dirty="0"/>
              <a:t>tam roste tmavé kapradí </a:t>
            </a:r>
            <a:br>
              <a:rPr lang="cs-CZ" dirty="0"/>
            </a:br>
            <a:r>
              <a:rPr lang="cs-CZ" dirty="0"/>
              <a:t>a vůkol rudý vřes. </a:t>
            </a:r>
            <a:br>
              <a:rPr lang="cs-CZ" dirty="0"/>
            </a:br>
            <a:br>
              <a:rPr lang="cs-CZ" dirty="0"/>
            </a:br>
            <a:r>
              <a:rPr lang="cs-CZ" dirty="0"/>
              <a:t>Tam ptáci, laně chodí pít </a:t>
            </a:r>
            <a:br>
              <a:rPr lang="cs-CZ" dirty="0"/>
            </a:br>
            <a:r>
              <a:rPr lang="cs-CZ" dirty="0"/>
              <a:t>pod javorový kmen, </a:t>
            </a:r>
            <a:br>
              <a:rPr lang="cs-CZ" dirty="0"/>
            </a:br>
            <a:r>
              <a:rPr lang="cs-CZ" dirty="0"/>
              <a:t>ti ptáci za dne bílého, </a:t>
            </a:r>
            <a:br>
              <a:rPr lang="cs-CZ" dirty="0"/>
            </a:br>
            <a:r>
              <a:rPr lang="cs-CZ" dirty="0"/>
              <a:t>ty laně v noci jen.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5759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B9E991-70F2-4F0A-99FC-401C8A972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583213" cy="1151965"/>
          </a:xfrm>
        </p:spPr>
        <p:txBody>
          <a:bodyPr>
            <a:normAutofit fontScale="90000"/>
          </a:bodyPr>
          <a:lstStyle/>
          <a:p>
            <a:r>
              <a:rPr lang="cs-CZ" dirty="0"/>
              <a:t>7. chraptivost (</a:t>
            </a:r>
            <a:r>
              <a:rPr lang="cs-CZ" dirty="0" err="1"/>
              <a:t>dysofnie</a:t>
            </a:r>
            <a:r>
              <a:rPr lang="cs-CZ" dirty="0"/>
              <a:t>) a šeptavost (afonie)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D282F32-D5BF-4EA6-96B6-B4E164C7040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Způsobeno patologickým procesem na hlasivkách, nemocí hlasivek, „slavík“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3613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979334-5921-4AB0-A209-CB530BF4B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8. mutace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AC5F53-7AB3-458C-8E39-476ABCAB6CC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Změna hlasu v pubertě</a:t>
            </a:r>
          </a:p>
          <a:p>
            <a:pPr marL="0" indent="0">
              <a:buNone/>
            </a:pPr>
            <a:r>
              <a:rPr lang="cs-CZ" dirty="0"/>
              <a:t>Znám křišťálovou studánku, </a:t>
            </a:r>
            <a:br>
              <a:rPr lang="cs-CZ" dirty="0"/>
            </a:br>
            <a:r>
              <a:rPr lang="cs-CZ" dirty="0"/>
              <a:t>kde nejhlubší je les, </a:t>
            </a:r>
            <a:br>
              <a:rPr lang="cs-CZ" dirty="0"/>
            </a:br>
            <a:r>
              <a:rPr lang="cs-CZ" dirty="0"/>
              <a:t>tam roste tmavé kapradí </a:t>
            </a:r>
            <a:br>
              <a:rPr lang="cs-CZ" dirty="0"/>
            </a:br>
            <a:r>
              <a:rPr lang="cs-CZ" dirty="0"/>
              <a:t>a vůkol rudý vřes. </a:t>
            </a:r>
          </a:p>
        </p:txBody>
      </p:sp>
    </p:spTree>
    <p:extLst>
      <p:ext uri="{BB962C8B-B14F-4D97-AF65-F5344CB8AC3E}">
        <p14:creationId xmlns:p14="http://schemas.microsoft.com/office/powerpoint/2010/main" val="3460207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65FD9D-D368-4B82-B2C4-9DEA0382F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Vady „obsahu“ projevu</a:t>
            </a:r>
          </a:p>
        </p:txBody>
      </p:sp>
    </p:spTree>
    <p:extLst>
      <p:ext uri="{BB962C8B-B14F-4D97-AF65-F5344CB8AC3E}">
        <p14:creationId xmlns:p14="http://schemas.microsoft.com/office/powerpoint/2010/main" val="135417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79CE91-1A24-4442-9C7D-E543BD62F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9. </a:t>
            </a:r>
            <a:r>
              <a:rPr lang="cs-CZ" dirty="0" err="1"/>
              <a:t>Yoda</a:t>
            </a:r>
            <a:r>
              <a:rPr lang="cs-CZ" dirty="0"/>
              <a:t> </a:t>
            </a:r>
            <a:r>
              <a:rPr lang="cs-CZ" dirty="0" err="1"/>
              <a:t>speach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D12FEA-12B1-431B-AB17-13ABC1929E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Syntax věty silně připomíná latinu, jiné pořadí slovních druhů</a:t>
            </a:r>
          </a:p>
          <a:p>
            <a:endParaRPr lang="cs-CZ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48695E2A-3A58-40BB-8B62-6CCDF21708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730746"/>
              </p:ext>
            </p:extLst>
          </p:nvPr>
        </p:nvGraphicFramePr>
        <p:xfrm>
          <a:off x="991673" y="1957590"/>
          <a:ext cx="10238704" cy="3416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9352">
                  <a:extLst>
                    <a:ext uri="{9D8B030D-6E8A-4147-A177-3AD203B41FA5}">
                      <a16:colId xmlns:a16="http://schemas.microsoft.com/office/drawing/2014/main" val="1219049034"/>
                    </a:ext>
                  </a:extLst>
                </a:gridCol>
                <a:gridCol w="5119352">
                  <a:extLst>
                    <a:ext uri="{9D8B030D-6E8A-4147-A177-3AD203B41FA5}">
                      <a16:colId xmlns:a16="http://schemas.microsoft.com/office/drawing/2014/main" val="143046383"/>
                    </a:ext>
                  </a:extLst>
                </a:gridCol>
              </a:tblGrid>
              <a:tr h="3416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London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Bridge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is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falling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down</a:t>
                      </a:r>
                      <a:br>
                        <a:rPr lang="cs-CZ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</a:br>
                      <a:r>
                        <a:rPr lang="cs-CZ" sz="20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Falling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down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,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falling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down</a:t>
                      </a:r>
                      <a:br>
                        <a:rPr lang="cs-CZ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</a:b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London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Bridge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is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falling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down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 </a:t>
                      </a:r>
                      <a:br>
                        <a:rPr lang="cs-CZ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</a:b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My fair lady</a:t>
                      </a:r>
                      <a:br>
                        <a:rPr lang="cs-CZ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</a:br>
                      <a:br>
                        <a:rPr lang="cs-CZ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</a:b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Build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it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 up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with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 iron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bars</a:t>
                      </a:r>
                      <a:br>
                        <a:rPr lang="cs-CZ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</a:b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Iron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bars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, iron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bars</a:t>
                      </a:r>
                      <a:br>
                        <a:rPr lang="cs-CZ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</a:b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Build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it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 up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with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 iron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bars</a:t>
                      </a:r>
                      <a:br>
                        <a:rPr lang="cs-CZ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</a:b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My fair lady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highlight>
                          <a:srgbClr val="C0C0C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Falling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down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,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london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bridge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is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.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Falling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down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,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falling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down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.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Falling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down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,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london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bridge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is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.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My fair lady.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With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 iron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bars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 build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it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 up.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Iron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bars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, iron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bars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.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With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 iron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bars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 build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it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 up.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My fair lady.  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highlight>
                          <a:srgbClr val="C0C0C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7502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1472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C77874-DD5F-4929-BB12-9525527A6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Chyby mluvčích při tlumočení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931A83C-6EEB-4A16-9FA7-ABE0C7E304A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Uvědomit si, že tlumočník je taky jen člověk a nechat mu čas na jeho projev</a:t>
            </a:r>
          </a:p>
          <a:p>
            <a:r>
              <a:rPr lang="cs-CZ" dirty="0"/>
              <a:t>Mluvit jasně, srozumitelně, zřetelně, nechávat dostatek pauz</a:t>
            </a:r>
          </a:p>
        </p:txBody>
      </p:sp>
    </p:spTree>
    <p:extLst>
      <p:ext uri="{BB962C8B-B14F-4D97-AF65-F5344CB8AC3E}">
        <p14:creationId xmlns:p14="http://schemas.microsoft.com/office/powerpoint/2010/main" val="3130387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95DCCB-B530-4484-9A7A-33375AD60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10. Pan kaplan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CE795A1-6720-488B-826B-34AD569E521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Mluvčí není rodilým mluvčím daného jazyka</a:t>
            </a:r>
          </a:p>
        </p:txBody>
      </p:sp>
    </p:spTree>
    <p:extLst>
      <p:ext uri="{BB962C8B-B14F-4D97-AF65-F5344CB8AC3E}">
        <p14:creationId xmlns:p14="http://schemas.microsoft.com/office/powerpoint/2010/main" val="3215394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C85FBD-F698-4A95-8586-6CE738A5D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9DB704D-D97F-4FA4-A1A4-CCA987F8A81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2800" i="1" dirty="0"/>
              <a:t>Švejk</a:t>
            </a:r>
            <a:endParaRPr lang="cs-CZ" sz="2800" dirty="0"/>
          </a:p>
          <a:p>
            <a:r>
              <a:rPr lang="cs-CZ" sz="2800" dirty="0" err="1"/>
              <a:t>Cešky</a:t>
            </a:r>
            <a:r>
              <a:rPr lang="cs-CZ" sz="2800" dirty="0"/>
              <a:t> </a:t>
            </a:r>
            <a:r>
              <a:rPr lang="cs-CZ" sz="2800" dirty="0" err="1"/>
              <a:t>fójak</a:t>
            </a:r>
            <a:r>
              <a:rPr lang="cs-CZ" sz="2800" dirty="0"/>
              <a:t>, </a:t>
            </a:r>
            <a:r>
              <a:rPr lang="cs-CZ" sz="2800" dirty="0" err="1"/>
              <a:t>toprá</a:t>
            </a:r>
            <a:r>
              <a:rPr lang="cs-CZ" sz="2800" dirty="0"/>
              <a:t> </a:t>
            </a:r>
            <a:r>
              <a:rPr lang="cs-CZ" sz="2800" dirty="0" err="1"/>
              <a:t>fójak</a:t>
            </a:r>
            <a:r>
              <a:rPr lang="cs-CZ" sz="2800" dirty="0"/>
              <a:t>, </a:t>
            </a:r>
            <a:r>
              <a:rPr lang="cs-CZ" sz="2800" dirty="0" err="1"/>
              <a:t>kriplfójak</a:t>
            </a:r>
            <a:r>
              <a:rPr lang="cs-CZ" sz="2800" dirty="0"/>
              <a:t> </a:t>
            </a:r>
            <a:r>
              <a:rPr lang="cs-CZ" sz="2800" dirty="0" err="1"/>
              <a:t>pýt</a:t>
            </a:r>
            <a:r>
              <a:rPr lang="cs-CZ" sz="2800" dirty="0"/>
              <a:t> </a:t>
            </a:r>
            <a:r>
              <a:rPr lang="cs-CZ" sz="2800" dirty="0" err="1"/>
              <a:t>tapferfójak</a:t>
            </a:r>
            <a:r>
              <a:rPr lang="cs-CZ" sz="2800" dirty="0"/>
              <a:t>, moc </a:t>
            </a:r>
            <a:r>
              <a:rPr lang="cs-CZ" sz="2800" dirty="0" err="1"/>
              <a:t>rát</a:t>
            </a:r>
            <a:r>
              <a:rPr lang="cs-CZ" sz="2800" dirty="0"/>
              <a:t> měl </a:t>
            </a:r>
            <a:r>
              <a:rPr lang="cs-CZ" sz="2800" dirty="0" err="1"/>
              <a:t>cešky</a:t>
            </a:r>
            <a:r>
              <a:rPr lang="cs-CZ" sz="2800" dirty="0"/>
              <a:t> Rakušan</a:t>
            </a:r>
          </a:p>
          <a:p>
            <a:r>
              <a:rPr lang="cs-CZ" sz="2800" i="1" dirty="0" err="1"/>
              <a:t>koušat</a:t>
            </a:r>
            <a:r>
              <a:rPr lang="cs-CZ" sz="2800" i="1" dirty="0"/>
              <a:t>, </a:t>
            </a:r>
            <a:r>
              <a:rPr lang="cs-CZ" sz="2800" i="1" dirty="0" err="1"/>
              <a:t>cůcat</a:t>
            </a:r>
            <a:r>
              <a:rPr lang="cs-CZ" sz="2800" i="1" dirty="0"/>
              <a:t>, </a:t>
            </a:r>
            <a:r>
              <a:rPr lang="cs-CZ" sz="2800" i="1" dirty="0" err="1"/>
              <a:t>bůmbat</a:t>
            </a:r>
            <a:r>
              <a:rPr lang="cs-CZ" sz="2800" i="1" dirty="0"/>
              <a:t>, </a:t>
            </a:r>
            <a:r>
              <a:rPr lang="cs-CZ" sz="2800" i="1" dirty="0" err="1"/>
              <a:t>koužit</a:t>
            </a:r>
            <a:endParaRPr lang="cs-CZ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973565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FA0CB1-3D44-4A56-8A6A-92F7294FB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11. archaické onikání, </a:t>
            </a:r>
            <a:r>
              <a:rPr lang="cs-CZ" b="1" dirty="0" err="1"/>
              <a:t>onkání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93343C7-508E-4311-BF70-7C55E97A1E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err="1"/>
              <a:t>Herr</a:t>
            </a:r>
            <a:r>
              <a:rPr lang="cs-CZ" dirty="0"/>
              <a:t> Schwarz, </a:t>
            </a:r>
            <a:r>
              <a:rPr lang="cs-CZ" dirty="0" err="1"/>
              <a:t>Sie</a:t>
            </a:r>
            <a:r>
              <a:rPr lang="cs-CZ" dirty="0"/>
              <a:t> </a:t>
            </a:r>
            <a:r>
              <a:rPr lang="cs-CZ" dirty="0" err="1"/>
              <a:t>sind</a:t>
            </a:r>
            <a:r>
              <a:rPr lang="cs-CZ" dirty="0"/>
              <a:t> </a:t>
            </a:r>
            <a:r>
              <a:rPr lang="cs-CZ" dirty="0" err="1"/>
              <a:t>sehr</a:t>
            </a:r>
            <a:r>
              <a:rPr lang="cs-CZ" dirty="0"/>
              <a:t> </a:t>
            </a:r>
            <a:r>
              <a:rPr lang="cs-CZ" dirty="0" err="1"/>
              <a:t>nett</a:t>
            </a:r>
            <a:r>
              <a:rPr lang="cs-CZ" dirty="0"/>
              <a:t>. = Pane Schwarzi, jsou velice laskav  (jen v němčině, dánštině, norštině). U nás snad jen ve filmech pro pamětníky a židovských anekdotách.</a:t>
            </a:r>
          </a:p>
          <a:p>
            <a:r>
              <a:rPr lang="cs-CZ" dirty="0"/>
              <a:t>Pan </a:t>
            </a:r>
            <a:r>
              <a:rPr lang="cs-CZ" dirty="0" err="1"/>
              <a:t>Kohn</a:t>
            </a:r>
            <a:r>
              <a:rPr lang="cs-CZ" dirty="0"/>
              <a:t> se ptá Roubíčka: "</a:t>
            </a:r>
            <a:r>
              <a:rPr lang="cs-CZ" dirty="0" err="1"/>
              <a:t>Poslouchaj</a:t>
            </a:r>
            <a:r>
              <a:rPr lang="cs-CZ" dirty="0"/>
              <a:t>, oni si </a:t>
            </a:r>
            <a:r>
              <a:rPr lang="cs-CZ" dirty="0" err="1"/>
              <a:t>prej</a:t>
            </a:r>
            <a:r>
              <a:rPr lang="cs-CZ" dirty="0"/>
              <a:t> </a:t>
            </a:r>
            <a:r>
              <a:rPr lang="cs-CZ" dirty="0" err="1"/>
              <a:t>chcou</a:t>
            </a:r>
            <a:r>
              <a:rPr lang="cs-CZ" dirty="0"/>
              <a:t> vzít za ženu Sáru?" "Ano!" "Nejsou </a:t>
            </a:r>
            <a:r>
              <a:rPr lang="cs-CZ" dirty="0" err="1"/>
              <a:t>hloupej</a:t>
            </a:r>
            <a:r>
              <a:rPr lang="cs-CZ" dirty="0"/>
              <a:t>, vždyť tu ojel </a:t>
            </a:r>
            <a:r>
              <a:rPr lang="cs-CZ" dirty="0" err="1"/>
              <a:t>celej</a:t>
            </a:r>
            <a:r>
              <a:rPr lang="cs-CZ" dirty="0"/>
              <a:t> Temešvár!" Za týden je svatba, </a:t>
            </a:r>
            <a:r>
              <a:rPr lang="cs-CZ" dirty="0" err="1"/>
              <a:t>Kohn</a:t>
            </a:r>
            <a:r>
              <a:rPr lang="cs-CZ" dirty="0"/>
              <a:t> říká Roubíčkovi: "Já jich varoval a oni neposlechli." "No, já se byl v tom Temešváru podívat a ono to zase není tak velký město!"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1312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4808FE-D138-4725-9939-8A00CF236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006765-D6DF-4F74-9083-77E0929F122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err="1"/>
              <a:t>Onkání</a:t>
            </a:r>
            <a:r>
              <a:rPr lang="cs-CZ" dirty="0"/>
              <a:t>:</a:t>
            </a:r>
          </a:p>
          <a:p>
            <a:r>
              <a:rPr lang="cs-CZ" dirty="0"/>
              <a:t>Přeje si pan ředitel něco? Může pán chvíli počkat?</a:t>
            </a:r>
          </a:p>
          <a:p>
            <a:r>
              <a:rPr lang="cs-CZ" dirty="0"/>
              <a:t>On už je tady? Počkal jen chvíli. </a:t>
            </a:r>
          </a:p>
          <a:p>
            <a:endParaRPr lang="cs-CZ" dirty="0"/>
          </a:p>
          <a:p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become</a:t>
            </a:r>
            <a:r>
              <a:rPr lang="cs-CZ" dirty="0"/>
              <a:t> a </a:t>
            </a:r>
            <a:r>
              <a:rPr lang="cs-CZ" dirty="0" err="1"/>
              <a:t>grandmother</a:t>
            </a:r>
            <a:r>
              <a:rPr lang="cs-CZ" dirty="0"/>
              <a:t>' </a:t>
            </a:r>
            <a:r>
              <a:rPr lang="cs-CZ" dirty="0" err="1"/>
              <a:t>was</a:t>
            </a:r>
            <a:r>
              <a:rPr lang="cs-CZ" dirty="0"/>
              <a:t> UK Prime </a:t>
            </a:r>
            <a:r>
              <a:rPr lang="cs-CZ" dirty="0" err="1"/>
              <a:t>Minister</a:t>
            </a:r>
            <a:r>
              <a:rPr lang="cs-CZ" dirty="0"/>
              <a:t> Margaret </a:t>
            </a:r>
            <a:r>
              <a:rPr lang="cs-CZ" dirty="0" err="1"/>
              <a:t>Thatcher's</a:t>
            </a:r>
            <a:r>
              <a:rPr lang="cs-CZ" dirty="0"/>
              <a:t> </a:t>
            </a:r>
            <a:r>
              <a:rPr lang="cs-CZ" dirty="0" err="1"/>
              <a:t>statement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press</a:t>
            </a:r>
            <a:r>
              <a:rPr lang="cs-CZ" dirty="0"/>
              <a:t> in 1989,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birth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her 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grandchild</a:t>
            </a:r>
            <a:r>
              <a:rPr lang="cs-CZ" dirty="0"/>
              <a:t>, Mark </a:t>
            </a:r>
            <a:r>
              <a:rPr lang="cs-CZ" dirty="0" err="1"/>
              <a:t>Thatcher's</a:t>
            </a:r>
            <a:r>
              <a:rPr lang="cs-CZ" dirty="0"/>
              <a:t> son Michael</a:t>
            </a:r>
          </a:p>
        </p:txBody>
      </p:sp>
    </p:spTree>
    <p:extLst>
      <p:ext uri="{BB962C8B-B14F-4D97-AF65-F5344CB8AC3E}">
        <p14:creationId xmlns:p14="http://schemas.microsoft.com/office/powerpoint/2010/main" val="839924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59DAB9-786E-403B-97E2-A8C430E0E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13. nerozhodnost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AC8EAE-1CDB-4E82-BE92-4BDF403457C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Mluvčí se nedovede/neumí rozhodnout, jakým jazykem bude mluvit, atrakce</a:t>
            </a:r>
          </a:p>
          <a:p>
            <a:r>
              <a:rPr lang="cs-CZ" dirty="0"/>
              <a:t>Prezident Husák, </a:t>
            </a:r>
            <a:r>
              <a:rPr lang="cs-CZ" dirty="0" err="1"/>
              <a:t>andrej</a:t>
            </a:r>
            <a:r>
              <a:rPr lang="cs-CZ" dirty="0"/>
              <a:t> </a:t>
            </a:r>
            <a:r>
              <a:rPr lang="cs-CZ" dirty="0" err="1"/>
              <a:t>babiš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5661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5C5100-05EF-451C-9090-68EE6E64F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14. Nesrozumitelnost projevu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7789E1-08C8-4F30-9B0B-BB258A3F996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Tlumočník vůbec nemá šanci pochopit, co chtěl mluvčí říci</a:t>
            </a:r>
          </a:p>
          <a:p>
            <a:r>
              <a:rPr lang="cs-CZ" dirty="0"/>
              <a:t>Mluvčí úmyslně nemluví běžnou řečí – </a:t>
            </a:r>
            <a:r>
              <a:rPr lang="cs-CZ" dirty="0" err="1"/>
              <a:t>ptydepe</a:t>
            </a:r>
            <a:r>
              <a:rPr lang="cs-CZ" dirty="0"/>
              <a:t>, klišé, </a:t>
            </a:r>
            <a:r>
              <a:rPr lang="cs-CZ" dirty="0" err="1">
                <a:hlinkClick r:id="rId2"/>
              </a:rPr>
              <a:t>Acquis</a:t>
            </a:r>
            <a:r>
              <a:rPr lang="cs-CZ" dirty="0">
                <a:hlinkClick r:id="rId2"/>
              </a:rPr>
              <a:t> </a:t>
            </a:r>
            <a:r>
              <a:rPr lang="cs-CZ" dirty="0" err="1">
                <a:hlinkClick r:id="rId2"/>
              </a:rPr>
              <a:t>communautaire</a:t>
            </a:r>
            <a:endParaRPr lang="cs-CZ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624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CD6F3B-F1AF-4FE8-A123-AC57F0ED2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Ptydepe</a:t>
            </a:r>
            <a:r>
              <a:rPr lang="cs-CZ" dirty="0"/>
              <a:t>,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15810F7-B815-4B2B-821F-975C176D1D6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Při nadměrném zvyšování pohybu dolních končetin ve značném časovém rozpětí za účelem dosažení naplnění sloučeninou vodíku a kyslíku křivule s držadlem dojde jednoho dne k uvolnění molekul spojujících tuto křivuli s oním držadlem, čímž se jmenovaný předmět rozdělí na dva segmenty.</a:t>
            </a:r>
          </a:p>
          <a:p>
            <a:r>
              <a:rPr lang="cs-CZ" dirty="0"/>
              <a:t>(Tak dlouho se chodí se džbánem pro vodu, až se ucho utrhne.)</a:t>
            </a:r>
          </a:p>
          <a:p>
            <a:pPr marL="0" indent="0">
              <a:buNone/>
            </a:pPr>
            <a:r>
              <a:rPr lang="cs-CZ" dirty="0"/>
              <a:t>PREMIÉR SOBOTKA</a:t>
            </a:r>
          </a:p>
        </p:txBody>
      </p:sp>
    </p:spTree>
    <p:extLst>
      <p:ext uri="{BB962C8B-B14F-4D97-AF65-F5344CB8AC3E}">
        <p14:creationId xmlns:p14="http://schemas.microsoft.com/office/powerpoint/2010/main" val="984160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25ACF1-47FA-4502-B40C-B91046278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 s mluvčími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C1095FF-7A26-49E5-9150-E0B500E9B7F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Vady formy - hlasitost, řečové vady, plynulost, výslovnost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Vady obsahu -  nesrozumitelnost, slovní hříčky, nerodilý mluvčí, vtipy,  nekonzistence</a:t>
            </a:r>
          </a:p>
        </p:txBody>
      </p:sp>
    </p:spTree>
    <p:extLst>
      <p:ext uri="{BB962C8B-B14F-4D97-AF65-F5344CB8AC3E}">
        <p14:creationId xmlns:p14="http://schemas.microsoft.com/office/powerpoint/2010/main" val="450744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F62DDE-5270-4751-AAE6-D488996ED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1. Afonie – ztráta schopnosti mluvit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E962CB-9D0F-40F3-B83B-791EB2DA28E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Tlumočnická afonie – absolutně neslyšíme, co mluvčí říká, protože nejde zvuk ze sluchátek, nevidíme mluvčímu na ústa, stojí zády….</a:t>
            </a:r>
          </a:p>
        </p:txBody>
      </p:sp>
    </p:spTree>
    <p:extLst>
      <p:ext uri="{BB962C8B-B14F-4D97-AF65-F5344CB8AC3E}">
        <p14:creationId xmlns:p14="http://schemas.microsoft.com/office/powerpoint/2010/main" val="530834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7EC824-A0DF-4B71-A04D-942EDB103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Patlavost (dyslalie)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7A4AB5B-F1A8-4DFC-8F5A-35B659A14B8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Nesprávná výslovnost některých hlásek </a:t>
            </a:r>
          </a:p>
          <a:p>
            <a:r>
              <a:rPr lang="cs-CZ" dirty="0"/>
              <a:t>Někdy mluvčí některou hlásku vynechají nebo ji nahradí jinou, která je pro vyslovení snadnější nebo ji neumí vyslovit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1631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FF2721-00C3-4FE9-BF1D-437634427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2A. Vadné tvoření sykavek (S,C,Z,Š,Č)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F3B577A-8FD7-4FE9-B531-77CD6493F63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PT" sz="3200" dirty="0"/>
              <a:t>Na </a:t>
            </a:r>
            <a:r>
              <a:rPr lang="pt-PT" sz="3200" dirty="0" err="1"/>
              <a:t>míse</a:t>
            </a:r>
            <a:r>
              <a:rPr lang="pt-PT" sz="3200" dirty="0"/>
              <a:t> </a:t>
            </a:r>
            <a:r>
              <a:rPr lang="pt-PT" sz="3200" dirty="0" err="1"/>
              <a:t>je</a:t>
            </a:r>
            <a:r>
              <a:rPr lang="pt-PT" sz="3200" dirty="0"/>
              <a:t> </a:t>
            </a:r>
            <a:r>
              <a:rPr lang="pt-PT" sz="3200" dirty="0" err="1"/>
              <a:t>masa</a:t>
            </a:r>
            <a:r>
              <a:rPr lang="pt-PT" sz="3200" dirty="0"/>
              <a:t> </a:t>
            </a:r>
            <a:r>
              <a:rPr lang="pt-PT" sz="3200" dirty="0" err="1"/>
              <a:t>dost</a:t>
            </a:r>
            <a:r>
              <a:rPr lang="pt-PT" sz="3200" dirty="0"/>
              <a:t>, V </a:t>
            </a:r>
            <a:r>
              <a:rPr lang="pt-PT" sz="3200" dirty="0" err="1"/>
              <a:t>mase</a:t>
            </a:r>
            <a:r>
              <a:rPr lang="pt-PT" sz="3200" dirty="0"/>
              <a:t> </a:t>
            </a:r>
            <a:r>
              <a:rPr lang="pt-PT" sz="3200" dirty="0" err="1"/>
              <a:t>není</a:t>
            </a:r>
            <a:r>
              <a:rPr lang="pt-PT" sz="3200" dirty="0"/>
              <a:t> ani </a:t>
            </a:r>
            <a:r>
              <a:rPr lang="pt-PT" sz="3200" dirty="0" err="1"/>
              <a:t>kost</a:t>
            </a:r>
            <a:r>
              <a:rPr lang="pt-PT" sz="3200" dirty="0"/>
              <a:t>. </a:t>
            </a:r>
            <a:r>
              <a:rPr lang="pt-PT" sz="3200" dirty="0" err="1"/>
              <a:t>Sekaná</a:t>
            </a:r>
            <a:r>
              <a:rPr lang="pt-PT" sz="3200" dirty="0"/>
              <a:t> se k </a:t>
            </a:r>
            <a:r>
              <a:rPr lang="pt-PT" sz="3200" dirty="0" err="1"/>
              <a:t>tomu</a:t>
            </a:r>
            <a:r>
              <a:rPr lang="pt-PT" sz="3200" dirty="0"/>
              <a:t> </a:t>
            </a:r>
            <a:r>
              <a:rPr lang="pt-PT" sz="3200" dirty="0" err="1"/>
              <a:t>nese</a:t>
            </a:r>
            <a:r>
              <a:rPr lang="cs-CZ" sz="3200" dirty="0"/>
              <a:t>,</a:t>
            </a:r>
            <a:r>
              <a:rPr lang="pt-PT" sz="3200" dirty="0"/>
              <a:t> </a:t>
            </a:r>
            <a:r>
              <a:rPr lang="pt-PT" sz="3200" dirty="0" err="1"/>
              <a:t>Hosté</a:t>
            </a:r>
            <a:r>
              <a:rPr lang="pt-PT" sz="3200" dirty="0"/>
              <a:t> i </a:t>
            </a:r>
            <a:r>
              <a:rPr lang="pt-PT" sz="3200" dirty="0" err="1"/>
              <a:t>my</a:t>
            </a:r>
            <a:r>
              <a:rPr lang="pt-PT" sz="3200" dirty="0"/>
              <a:t> </a:t>
            </a:r>
            <a:r>
              <a:rPr lang="pt-PT" sz="3200" dirty="0" err="1"/>
              <a:t>najíme</a:t>
            </a:r>
            <a:r>
              <a:rPr lang="pt-PT" sz="3200" dirty="0"/>
              <a:t> se. </a:t>
            </a:r>
            <a:r>
              <a:rPr lang="en-US" sz="3200" dirty="0"/>
              <a:t>Na </a:t>
            </a:r>
            <a:r>
              <a:rPr lang="en-US" sz="3200" dirty="0" err="1"/>
              <a:t>stůl</a:t>
            </a:r>
            <a:r>
              <a:rPr lang="en-US" sz="3200" dirty="0"/>
              <a:t> </a:t>
            </a:r>
            <a:r>
              <a:rPr lang="en-US" sz="3200" dirty="0" err="1"/>
              <a:t>nesou</a:t>
            </a:r>
            <a:r>
              <a:rPr lang="en-US" sz="3200" dirty="0"/>
              <a:t> </a:t>
            </a:r>
            <a:r>
              <a:rPr lang="en-US" sz="3200" dirty="0" err="1"/>
              <a:t>slaninu</a:t>
            </a:r>
            <a:r>
              <a:rPr lang="en-US" sz="3200" dirty="0"/>
              <a:t>, </a:t>
            </a:r>
            <a:r>
              <a:rPr lang="en-US" sz="3200" dirty="0" err="1"/>
              <a:t>Sláva</a:t>
            </a:r>
            <a:r>
              <a:rPr lang="en-US" sz="3200" dirty="0"/>
              <a:t>, </a:t>
            </a:r>
            <a:r>
              <a:rPr lang="en-US" sz="3200" dirty="0" err="1"/>
              <a:t>máme</a:t>
            </a:r>
            <a:r>
              <a:rPr lang="en-US" sz="3200" dirty="0"/>
              <a:t> </a:t>
            </a:r>
            <a:r>
              <a:rPr lang="en-US" sz="3200" dirty="0" err="1"/>
              <a:t>hostinu</a:t>
            </a:r>
            <a:r>
              <a:rPr lang="en-US" sz="3200" dirty="0"/>
              <a:t>!</a:t>
            </a:r>
            <a:endParaRPr lang="cs-CZ" sz="3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2168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4B3958-6204-4A68-8130-A5DF63C1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2B. rotacismus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4617AA-885B-4277-9EB6-0905350BADF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dirty="0"/>
              <a:t>Trápí, trápí babičku</a:t>
            </a:r>
          </a:p>
          <a:p>
            <a:pPr marL="0" indent="0">
              <a:buNone/>
            </a:pPr>
            <a:r>
              <a:rPr lang="cs-CZ" sz="2800" dirty="0"/>
              <a:t>že ztratila truhličku.</a:t>
            </a:r>
          </a:p>
          <a:p>
            <a:pPr marL="0" indent="0">
              <a:buNone/>
            </a:pPr>
            <a:r>
              <a:rPr lang="cs-CZ" sz="2800" dirty="0"/>
              <a:t>Trápí se náš strýček</a:t>
            </a:r>
          </a:p>
          <a:p>
            <a:pPr marL="0" indent="0">
              <a:buNone/>
            </a:pPr>
            <a:r>
              <a:rPr lang="cs-CZ" sz="2800" dirty="0"/>
              <a:t>ztratil se mu klíček.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824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A8E48E-90F5-44DB-8C56-6135AB3DB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2C. Rotacismus </a:t>
            </a:r>
            <a:r>
              <a:rPr lang="cs-CZ" dirty="0" err="1"/>
              <a:t>bohemicus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8A2E31D-9933-4D32-89EA-60EEED1300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725770"/>
            <a:ext cx="10394707" cy="364881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Zřejmě nejhůře vyslovitelná hláska pro cizince (často jako testování </a:t>
            </a:r>
            <a:r>
              <a:rPr lang="cs-CZ" dirty="0" err="1"/>
              <a:t>roidlého</a:t>
            </a:r>
            <a:r>
              <a:rPr lang="cs-CZ" dirty="0"/>
              <a:t> mluvčího). Ve výslovnosti „Ř“ je nahrazováno hláskami „</a:t>
            </a:r>
            <a:r>
              <a:rPr lang="cs-CZ" dirty="0" err="1"/>
              <a:t>rz</a:t>
            </a:r>
            <a:r>
              <a:rPr lang="cs-CZ" dirty="0"/>
              <a:t>“ nebo „</a:t>
            </a:r>
            <a:r>
              <a:rPr lang="cs-CZ" dirty="0" err="1"/>
              <a:t>rž</a:t>
            </a:r>
            <a:r>
              <a:rPr lang="cs-CZ" dirty="0"/>
              <a:t>“</a:t>
            </a:r>
          </a:p>
          <a:p>
            <a:pPr marL="0" indent="0">
              <a:buNone/>
            </a:pPr>
            <a:r>
              <a:rPr lang="cs-CZ" dirty="0"/>
              <a:t>Řežu, řežu dříví,</a:t>
            </a:r>
          </a:p>
          <a:p>
            <a:pPr marL="0" indent="0">
              <a:buNone/>
            </a:pPr>
            <a:r>
              <a:rPr lang="cs-CZ" dirty="0"/>
              <a:t>až jsem celý křivý.</a:t>
            </a:r>
          </a:p>
          <a:p>
            <a:pPr marL="0" indent="0">
              <a:buNone/>
            </a:pPr>
            <a:r>
              <a:rPr lang="cs-CZ" dirty="0"/>
              <a:t>Řežu dříví z ořechu,</a:t>
            </a:r>
          </a:p>
          <a:p>
            <a:pPr marL="0" indent="0">
              <a:buNone/>
            </a:pPr>
            <a:r>
              <a:rPr lang="cs-CZ" dirty="0"/>
              <a:t>narovnám je pod střechu.</a:t>
            </a:r>
          </a:p>
          <a:p>
            <a:pPr marL="0" indent="0">
              <a:buNone/>
            </a:pPr>
            <a:r>
              <a:rPr lang="cs-CZ" dirty="0"/>
              <a:t>Řežu dříví na polínka,</a:t>
            </a:r>
          </a:p>
          <a:p>
            <a:pPr marL="0" indent="0">
              <a:buNone/>
            </a:pPr>
            <a:r>
              <a:rPr lang="cs-CZ" dirty="0"/>
              <a:t>vaří kaši Kateřinka.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1682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D8FD8A-07E4-41E7-A40C-EE6EDBE66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2d. Hláska „l“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40AB9D9-F7BC-4E82-B249-627552AF78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Naše malá Kamila, </a:t>
            </a:r>
          </a:p>
          <a:p>
            <a:pPr marL="0" indent="0">
              <a:buNone/>
            </a:pPr>
            <a:r>
              <a:rPr lang="cs-CZ" dirty="0"/>
              <a:t>bavila se, bavila. </a:t>
            </a:r>
          </a:p>
          <a:p>
            <a:pPr marL="0" indent="0">
              <a:buNone/>
            </a:pPr>
            <a:r>
              <a:rPr lang="cs-CZ" dirty="0"/>
              <a:t>Foukala mydlinky, </a:t>
            </a:r>
          </a:p>
          <a:p>
            <a:pPr marL="0" indent="0">
              <a:buNone/>
            </a:pPr>
            <a:r>
              <a:rPr lang="cs-CZ" dirty="0"/>
              <a:t>byly z nich bublinky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14343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lavní událost">
  <a:themeElements>
    <a:clrScheme name="Hlavní událos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Hlavní událos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lavní událos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TM04033927[[fn=Hlavní událost]]</Template>
  <TotalTime>35</TotalTime>
  <Words>737</Words>
  <Application>Microsoft Office PowerPoint</Application>
  <PresentationFormat>Širokoúhlá obrazovka</PresentationFormat>
  <Paragraphs>95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Calibri</vt:lpstr>
      <vt:lpstr>Impact</vt:lpstr>
      <vt:lpstr>Times New Roman</vt:lpstr>
      <vt:lpstr>Hlavní událost</vt:lpstr>
      <vt:lpstr>Co vás může potkat při tlumočení?</vt:lpstr>
      <vt:lpstr>Chyby mluvčích při tlumočení</vt:lpstr>
      <vt:lpstr>Problémy s mluvčími</vt:lpstr>
      <vt:lpstr>1. Afonie – ztráta schopnosti mluvit</vt:lpstr>
      <vt:lpstr>2. Patlavost (dyslalie)</vt:lpstr>
      <vt:lpstr>2A. Vadné tvoření sykavek (S,C,Z,Š,Č) </vt:lpstr>
      <vt:lpstr>2B. rotacismus</vt:lpstr>
      <vt:lpstr>2C. Rotacismus bohemicus</vt:lpstr>
      <vt:lpstr>2d. Hláska „l“</vt:lpstr>
      <vt:lpstr>2e. Hláska „H“ a „CH“</vt:lpstr>
      <vt:lpstr>Prezentace aplikace PowerPoint</vt:lpstr>
      <vt:lpstr>3. Koktavost (Balbuties)</vt:lpstr>
      <vt:lpstr>4. brebtavost, logorhoea</vt:lpstr>
      <vt:lpstr>5. Huhňavost (rhinolalie, nasolalie)</vt:lpstr>
      <vt:lpstr>Prezentace aplikace PowerPoint</vt:lpstr>
      <vt:lpstr>7. chraptivost (dysofnie) a šeptavost (afonie)</vt:lpstr>
      <vt:lpstr>8. mutace</vt:lpstr>
      <vt:lpstr>Vady „obsahu“ projevu</vt:lpstr>
      <vt:lpstr>9. Yoda speach</vt:lpstr>
      <vt:lpstr>10. Pan kaplan</vt:lpstr>
      <vt:lpstr>Prezentace aplikace PowerPoint</vt:lpstr>
      <vt:lpstr>11. archaické onikání, onkání</vt:lpstr>
      <vt:lpstr>Prezentace aplikace PowerPoint</vt:lpstr>
      <vt:lpstr>13. nerozhodnost</vt:lpstr>
      <vt:lpstr>14. Nesrozumitelnost projevu</vt:lpstr>
      <vt:lpstr>Ptydepe,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vás může potkat při tlumočení?</dc:title>
  <dc:creator>jiri vedral</dc:creator>
  <cp:lastModifiedBy>jiri vedral</cp:lastModifiedBy>
  <cp:revision>12</cp:revision>
  <dcterms:created xsi:type="dcterms:W3CDTF">2017-10-31T20:04:14Z</dcterms:created>
  <dcterms:modified xsi:type="dcterms:W3CDTF">2017-11-04T07:00:52Z</dcterms:modified>
</cp:coreProperties>
</file>